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EB Garamond ExtraBold"/>
      <p:bold r:id="rId41"/>
      <p:boldItalic r:id="rId42"/>
    </p:embeddedFont>
    <p:embeddedFont>
      <p:font typeface="Playfair Display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47EA07-7AA6-4044-9490-B62B536D2692}">
  <a:tblStyle styleId="{9947EA07-7AA6-4044-9490-B62B536D26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EBGaramondExtraBold-boldItalic.fntdata"/><Relationship Id="rId41" Type="http://schemas.openxmlformats.org/officeDocument/2006/relationships/font" Target="fonts/EBGaramondExtraBold-bold.fntdata"/><Relationship Id="rId22" Type="http://schemas.openxmlformats.org/officeDocument/2006/relationships/slide" Target="slides/slide17.xml"/><Relationship Id="rId44" Type="http://schemas.openxmlformats.org/officeDocument/2006/relationships/font" Target="fonts/PlayfairDisplaySemiBold-bold.fntdata"/><Relationship Id="rId21" Type="http://schemas.openxmlformats.org/officeDocument/2006/relationships/slide" Target="slides/slide16.xml"/><Relationship Id="rId43" Type="http://schemas.openxmlformats.org/officeDocument/2006/relationships/font" Target="fonts/PlayfairDisplay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PlayfairDisplaySemi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PlayfairDisplay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53a120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e53a120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ff2db8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ff2db8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e0656189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e0656189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ff2db8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ff2db8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bfcb6685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bfcb6685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e065618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e065618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53a120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e53a120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bfcb6685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bfcb6685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dff2dbb5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dff2dbb5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dff2dbb52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dff2dbb52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24a92be2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24a92be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d5fefc6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d5fefc6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3032534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3032534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dff2dbb52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dff2dbb52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dff2dbb52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dff2dbb52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dff2dbb52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dff2dbb52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3032534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3032534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b3761aa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b3761aa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determines the price of NFT. And allows loan upto 90% of collateral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d667358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d667358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 will be liquidated and then unfrozen.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e53a120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e53a120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d5fefc6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d5fefc6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065618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e065618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e53a120b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e53a120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e065618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e065618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30325341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30325341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e065618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e065618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e0656189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e0656189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hasCustomPrompt="1"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hasCustomPrompt="1"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/>
          <p:nvPr>
            <p:ph hasCustomPrompt="1"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hasCustomPrompt="1"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dg0" TargetMode="External"/><Relationship Id="rId4" Type="http://schemas.openxmlformats.org/officeDocument/2006/relationships/hyperlink" Target="mailto:kalebbirru@gmail.com" TargetMode="External"/><Relationship Id="rId5" Type="http://schemas.openxmlformats.org/officeDocument/2006/relationships/hyperlink" Target="https://github.com/adapo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be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JINA</a:t>
            </a:r>
            <a:endParaRPr/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REASON YOU’LL OWN NFTs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Jina demo </a:t>
            </a:r>
            <a:r>
              <a:rPr b="0" lang="en"/>
              <a:t>(as </a:t>
            </a:r>
            <a:r>
              <a:rPr b="0" lang="en"/>
              <a:t>borrower, repay</a:t>
            </a:r>
            <a:r>
              <a:rPr b="0" lang="en"/>
              <a:t>)</a:t>
            </a:r>
            <a:endParaRPr b="0"/>
          </a:p>
        </p:txBody>
      </p:sp>
      <p:sp>
        <p:nvSpPr>
          <p:cNvPr id="265" name="Google Shape;265;p41"/>
          <p:cNvSpPr txBox="1"/>
          <p:nvPr>
            <p:ph idx="4294967295" type="subTitle"/>
          </p:nvPr>
        </p:nvSpPr>
        <p:spPr>
          <a:xfrm>
            <a:off x="3702892" y="3725475"/>
            <a:ext cx="17382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Repay</a:t>
            </a:r>
            <a:r>
              <a:rPr lang="en" sz="1400">
                <a:solidFill>
                  <a:schemeClr val="dk1"/>
                </a:solidFill>
              </a:rPr>
              <a:t> loan borrowed by sending USDCa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4066939" y="198996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>
            <p:ph idx="4294967295" type="subTitle"/>
          </p:nvPr>
        </p:nvSpPr>
        <p:spPr>
          <a:xfrm>
            <a:off x="3919638" y="3324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938" y="1989969"/>
            <a:ext cx="1010100" cy="1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2"/>
          <p:cNvCxnSpPr>
            <a:stCxn id="274" idx="1"/>
            <a:endCxn id="275" idx="3"/>
          </p:cNvCxnSpPr>
          <p:nvPr/>
        </p:nvCxnSpPr>
        <p:spPr>
          <a:xfrm>
            <a:off x="891902" y="2533421"/>
            <a:ext cx="739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Jina demo </a:t>
            </a:r>
            <a:r>
              <a:rPr b="0" lang="en"/>
              <a:t>(as lender)</a:t>
            </a:r>
            <a:endParaRPr b="0"/>
          </a:p>
        </p:txBody>
      </p:sp>
      <p:sp>
        <p:nvSpPr>
          <p:cNvPr id="277" name="Google Shape;277;p42"/>
          <p:cNvSpPr txBox="1"/>
          <p:nvPr>
            <p:ph idx="4294967295" type="subTitle"/>
          </p:nvPr>
        </p:nvSpPr>
        <p:spPr>
          <a:xfrm>
            <a:off x="744600" y="3725475"/>
            <a:ext cx="1304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Connect wallet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78" name="Google Shape;278;p42"/>
          <p:cNvSpPr txBox="1"/>
          <p:nvPr>
            <p:ph idx="4294967295" type="subTitle"/>
          </p:nvPr>
        </p:nvSpPr>
        <p:spPr>
          <a:xfrm>
            <a:off x="2895033" y="3725475"/>
            <a:ext cx="1304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Dispense assets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2"/>
          <p:cNvSpPr txBox="1"/>
          <p:nvPr>
            <p:ph idx="4294967295" type="subTitle"/>
          </p:nvPr>
        </p:nvSpPr>
        <p:spPr>
          <a:xfrm>
            <a:off x="4871699" y="3725475"/>
            <a:ext cx="15819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State allowed collateral assets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2"/>
          <p:cNvSpPr txBox="1"/>
          <p:nvPr>
            <p:ph idx="4294967295" type="subTitle"/>
          </p:nvPr>
        </p:nvSpPr>
        <p:spPr>
          <a:xfrm>
            <a:off x="7007525" y="3725475"/>
            <a:ext cx="1540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State maximum loan amount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891902" y="2028371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/>
          <p:nvPr/>
        </p:nvSpPr>
        <p:spPr>
          <a:xfrm>
            <a:off x="3018905" y="205588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/>
          <p:nvPr/>
        </p:nvSpPr>
        <p:spPr>
          <a:xfrm>
            <a:off x="5145893" y="202838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>
            <a:off x="7272904" y="202838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4294967295" type="subTitle"/>
          </p:nvPr>
        </p:nvSpPr>
        <p:spPr>
          <a:xfrm>
            <a:off x="744600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284" name="Google Shape;284;p42"/>
          <p:cNvSpPr txBox="1"/>
          <p:nvPr>
            <p:ph idx="4294967295" type="subTitle"/>
          </p:nvPr>
        </p:nvSpPr>
        <p:spPr>
          <a:xfrm>
            <a:off x="2895033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42"/>
          <p:cNvSpPr txBox="1"/>
          <p:nvPr>
            <p:ph idx="4294967295" type="subTitle"/>
          </p:nvPr>
        </p:nvSpPr>
        <p:spPr>
          <a:xfrm>
            <a:off x="5010300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2"/>
          <p:cNvSpPr txBox="1"/>
          <p:nvPr>
            <p:ph idx="4294967295" type="subTitle"/>
          </p:nvPr>
        </p:nvSpPr>
        <p:spPr>
          <a:xfrm>
            <a:off x="7125575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89" y="2178263"/>
            <a:ext cx="1010100" cy="758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2"/>
          <p:cNvGrpSpPr/>
          <p:nvPr/>
        </p:nvGrpSpPr>
        <p:grpSpPr>
          <a:xfrm>
            <a:off x="7491069" y="2259575"/>
            <a:ext cx="573700" cy="547714"/>
            <a:chOff x="7390435" y="3680868"/>
            <a:chExt cx="372073" cy="355243"/>
          </a:xfrm>
        </p:grpSpPr>
        <p:sp>
          <p:nvSpPr>
            <p:cNvPr id="289" name="Google Shape;289;p42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42"/>
          <p:cNvSpPr/>
          <p:nvPr/>
        </p:nvSpPr>
        <p:spPr>
          <a:xfrm>
            <a:off x="5433601" y="2333027"/>
            <a:ext cx="434687" cy="40080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893" y="2028368"/>
            <a:ext cx="1010100" cy="1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Jina demo </a:t>
            </a:r>
            <a:r>
              <a:rPr b="0" lang="en"/>
              <a:t>(claim)</a:t>
            </a:r>
            <a:endParaRPr b="0"/>
          </a:p>
        </p:txBody>
      </p:sp>
      <p:sp>
        <p:nvSpPr>
          <p:cNvPr id="302" name="Google Shape;302;p43"/>
          <p:cNvSpPr txBox="1"/>
          <p:nvPr>
            <p:ph idx="4294967295" type="subTitle"/>
          </p:nvPr>
        </p:nvSpPr>
        <p:spPr>
          <a:xfrm>
            <a:off x="3662255" y="3728475"/>
            <a:ext cx="1819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Claim USDCa by burning jUSD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4066939" y="198996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 txBox="1"/>
          <p:nvPr>
            <p:ph idx="4294967295" type="subTitle"/>
          </p:nvPr>
        </p:nvSpPr>
        <p:spPr>
          <a:xfrm>
            <a:off x="3919638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938" y="1989969"/>
            <a:ext cx="1010100" cy="1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NFTs in DeFi</a:t>
            </a:r>
            <a:endParaRPr/>
          </a:p>
        </p:txBody>
      </p:sp>
      <p:sp>
        <p:nvSpPr>
          <p:cNvPr id="311" name="Google Shape;311;p44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Leverage, Decentralized, lender’s choice…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That’s why you’ll own NFTs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Interacting with Jina summary</a:t>
            </a:r>
            <a:endParaRPr/>
          </a:p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Borrower</a:t>
            </a:r>
            <a:endParaRPr/>
          </a:p>
        </p:txBody>
      </p:sp>
      <p:sp>
        <p:nvSpPr>
          <p:cNvPr id="318" name="Google Shape;318;p4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Collateral NFTs remain in account, with freeze set to true. Thus any DAO participation or KYC assets can be collateralized.</a:t>
            </a:r>
            <a:r>
              <a:rPr lang="en"/>
              <a:t> </a:t>
            </a:r>
            <a:endParaRPr/>
          </a:p>
        </p:txBody>
      </p:sp>
      <p:sp>
        <p:nvSpPr>
          <p:cNvPr id="319" name="Google Shape;319;p4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Lender</a:t>
            </a:r>
            <a:endParaRPr/>
          </a:p>
        </p:txBody>
      </p:sp>
      <p:sp>
        <p:nvSpPr>
          <p:cNvPr id="320" name="Google Shape;320;p4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Loan asset remains in account until it is lent out. This acts as a flexible savings, there is no sending the asset to escrow.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creators</a:t>
            </a:r>
            <a:endParaRPr/>
          </a:p>
        </p:txBody>
      </p:sp>
      <p:sp>
        <p:nvSpPr>
          <p:cNvPr id="322" name="Google Shape;322;p4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Transfer admin rights to jina smart contract, to allow your NFTs being collateralized</a:t>
            </a:r>
            <a:r>
              <a:rPr lang="en"/>
              <a:t>.</a:t>
            </a:r>
            <a:endParaRPr/>
          </a:p>
        </p:txBody>
      </p:sp>
      <p:cxnSp>
        <p:nvCxnSpPr>
          <p:cNvPr id="323" name="Google Shape;323;p45"/>
          <p:cNvCxnSpPr/>
          <p:nvPr/>
        </p:nvCxnSpPr>
        <p:spPr>
          <a:xfrm flipH="1" rot="10800000">
            <a:off x="6797375" y="2463986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5"/>
          <p:cNvCxnSpPr/>
          <p:nvPr/>
        </p:nvCxnSpPr>
        <p:spPr>
          <a:xfrm flipH="1" rot="10800000">
            <a:off x="4050213" y="24639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5"/>
          <p:cNvCxnSpPr/>
          <p:nvPr/>
        </p:nvCxnSpPr>
        <p:spPr>
          <a:xfrm flipH="1" rot="10800000">
            <a:off x="1300513" y="24639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667500" y="213870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presentation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Lender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47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Liquidity provider (staker)</a:t>
            </a:r>
            <a:endParaRPr/>
          </a:p>
        </p:txBody>
      </p:sp>
      <p:sp>
        <p:nvSpPr>
          <p:cNvPr id="337" name="Google Shape;337;p47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38" name="Google Shape;338;p47"/>
          <p:cNvGrpSpPr/>
          <p:nvPr/>
        </p:nvGrpSpPr>
        <p:grpSpPr>
          <a:xfrm>
            <a:off x="1070694" y="1271239"/>
            <a:ext cx="2831968" cy="2834962"/>
            <a:chOff x="7538896" y="1970156"/>
            <a:chExt cx="361147" cy="361529"/>
          </a:xfrm>
        </p:grpSpPr>
        <p:sp>
          <p:nvSpPr>
            <p:cNvPr id="339" name="Google Shape;339;p47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during lending?</a:t>
            </a:r>
            <a:endParaRPr/>
          </a:p>
        </p:txBody>
      </p:sp>
      <p:grpSp>
        <p:nvGrpSpPr>
          <p:cNvPr id="350" name="Google Shape;350;p48"/>
          <p:cNvGrpSpPr/>
          <p:nvPr/>
        </p:nvGrpSpPr>
        <p:grpSpPr>
          <a:xfrm>
            <a:off x="4032359" y="2168022"/>
            <a:ext cx="1010091" cy="1011159"/>
            <a:chOff x="7538896" y="1970156"/>
            <a:chExt cx="361147" cy="361529"/>
          </a:xfrm>
        </p:grpSpPr>
        <p:sp>
          <p:nvSpPr>
            <p:cNvPr id="351" name="Google Shape;351;p48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48"/>
          <p:cNvSpPr/>
          <p:nvPr/>
        </p:nvSpPr>
        <p:spPr>
          <a:xfrm>
            <a:off x="1210452" y="98745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maximum allowed loan.</a:t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672802" y="2168546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delegated logicSig program.</a:t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1210452" y="216855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allowed collateral assets.</a:t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1210452" y="334965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last valid round for offer.</a:t>
            </a:r>
            <a:endParaRPr/>
          </a:p>
        </p:txBody>
      </p:sp>
      <p:grpSp>
        <p:nvGrpSpPr>
          <p:cNvPr id="361" name="Google Shape;361;p48"/>
          <p:cNvGrpSpPr/>
          <p:nvPr/>
        </p:nvGrpSpPr>
        <p:grpSpPr>
          <a:xfrm>
            <a:off x="5042457" y="3178660"/>
            <a:ext cx="1328787" cy="400196"/>
            <a:chOff x="4411970" y="2726085"/>
            <a:chExt cx="643107" cy="193659"/>
          </a:xfrm>
        </p:grpSpPr>
        <p:sp>
          <p:nvSpPr>
            <p:cNvPr id="362" name="Google Shape;362;p48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48"/>
          <p:cNvSpPr txBox="1"/>
          <p:nvPr/>
        </p:nvSpPr>
        <p:spPr>
          <a:xfrm>
            <a:off x="5283030" y="3178658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Call Jina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2372423" y="2617343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/>
          <p:nvPr/>
        </p:nvSpPr>
        <p:spPr>
          <a:xfrm>
            <a:off x="3783373" y="2617343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8"/>
          <p:cNvSpPr/>
          <p:nvPr/>
        </p:nvSpPr>
        <p:spPr>
          <a:xfrm rot="2700000">
            <a:off x="2372410" y="1754567"/>
            <a:ext cx="148508" cy="112516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/>
          <p:nvPr/>
        </p:nvSpPr>
        <p:spPr>
          <a:xfrm flipH="1" rot="8100000">
            <a:off x="2372410" y="3480117"/>
            <a:ext cx="148508" cy="112516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9"/>
          <p:cNvGrpSpPr/>
          <p:nvPr/>
        </p:nvGrpSpPr>
        <p:grpSpPr>
          <a:xfrm>
            <a:off x="2262451" y="2791710"/>
            <a:ext cx="1010093" cy="850227"/>
            <a:chOff x="7108015" y="3396505"/>
            <a:chExt cx="344883" cy="290299"/>
          </a:xfrm>
        </p:grpSpPr>
        <p:sp>
          <p:nvSpPr>
            <p:cNvPr id="375" name="Google Shape;375;p49"/>
            <p:cNvSpPr/>
            <p:nvPr/>
          </p:nvSpPr>
          <p:spPr>
            <a:xfrm>
              <a:off x="7108015" y="3396505"/>
              <a:ext cx="344883" cy="290299"/>
            </a:xfrm>
            <a:custGeom>
              <a:rect b="b" l="l" r="r" t="t"/>
              <a:pathLst>
                <a:path extrusionOk="0" h="9121" w="10836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7211104" y="3487819"/>
              <a:ext cx="139468" cy="139500"/>
            </a:xfrm>
            <a:custGeom>
              <a:rect b="b" l="l" r="r" t="t"/>
              <a:pathLst>
                <a:path extrusionOk="0" h="4383" w="4382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7180009" y="3466271"/>
              <a:ext cx="159201" cy="149685"/>
            </a:xfrm>
            <a:custGeom>
              <a:rect b="b" l="l" r="r" t="t"/>
              <a:pathLst>
                <a:path extrusionOk="0" h="4703" w="5002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222085" y="3499690"/>
              <a:ext cx="158819" cy="148825"/>
            </a:xfrm>
            <a:custGeom>
              <a:rect b="b" l="l" r="r" t="t"/>
              <a:pathLst>
                <a:path extrusionOk="0" h="4676" w="499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49"/>
          <p:cNvSpPr/>
          <p:nvPr/>
        </p:nvSpPr>
        <p:spPr>
          <a:xfrm>
            <a:off x="2262452" y="1502088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delegated logic signature.</a:t>
            </a:r>
            <a:endParaRPr/>
          </a:p>
        </p:txBody>
      </p:sp>
      <p:sp>
        <p:nvSpPr>
          <p:cNvPr id="380" name="Google Shape;380;p49"/>
          <p:cNvSpPr/>
          <p:nvPr/>
        </p:nvSpPr>
        <p:spPr>
          <a:xfrm>
            <a:off x="4777939" y="1502088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first 8byte of hash in local state of lender.</a:t>
            </a:r>
            <a:endParaRPr/>
          </a:p>
        </p:txBody>
      </p:sp>
      <p:grpSp>
        <p:nvGrpSpPr>
          <p:cNvPr id="381" name="Google Shape;381;p49"/>
          <p:cNvGrpSpPr/>
          <p:nvPr/>
        </p:nvGrpSpPr>
        <p:grpSpPr>
          <a:xfrm>
            <a:off x="927234" y="1501563"/>
            <a:ext cx="1010091" cy="1011159"/>
            <a:chOff x="7538896" y="1970156"/>
            <a:chExt cx="361147" cy="361529"/>
          </a:xfrm>
        </p:grpSpPr>
        <p:sp>
          <p:nvSpPr>
            <p:cNvPr id="382" name="Google Shape;382;p49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49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Jina contract</a:t>
            </a:r>
            <a:endParaRPr/>
          </a:p>
        </p:txBody>
      </p:sp>
      <p:sp>
        <p:nvSpPr>
          <p:cNvPr id="389" name="Google Shape;389;p49"/>
          <p:cNvSpPr/>
          <p:nvPr/>
        </p:nvSpPr>
        <p:spPr>
          <a:xfrm>
            <a:off x="2025635" y="1950884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9"/>
          <p:cNvSpPr/>
          <p:nvPr/>
        </p:nvSpPr>
        <p:spPr>
          <a:xfrm rot="5400000">
            <a:off x="2693248" y="2595684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9"/>
          <p:cNvGrpSpPr/>
          <p:nvPr/>
        </p:nvGrpSpPr>
        <p:grpSpPr>
          <a:xfrm>
            <a:off x="3360857" y="1807060"/>
            <a:ext cx="1328787" cy="400196"/>
            <a:chOff x="4411970" y="2726085"/>
            <a:chExt cx="643107" cy="193659"/>
          </a:xfrm>
        </p:grpSpPr>
        <p:sp>
          <p:nvSpPr>
            <p:cNvPr id="392" name="Google Shape;392;p4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49"/>
          <p:cNvSpPr txBox="1"/>
          <p:nvPr/>
        </p:nvSpPr>
        <p:spPr>
          <a:xfrm>
            <a:off x="3601430" y="1807058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Jina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r>
              <a:rPr lang="en"/>
              <a:t> of Lender</a:t>
            </a:r>
            <a:endParaRPr/>
          </a:p>
        </p:txBody>
      </p:sp>
      <p:sp>
        <p:nvSpPr>
          <p:cNvPr id="401" name="Google Shape;401;p50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NFTs</a:t>
            </a:r>
            <a:endParaRPr/>
          </a:p>
        </p:txBody>
      </p:sp>
      <p:sp>
        <p:nvSpPr>
          <p:cNvPr id="402" name="Google Shape;402;p50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Enter NFT IDs that can be used as collateral for your loan. And sign a contract logic that will withdraw your loan asset on your behalf when someone borrows your loan.</a:t>
            </a:r>
            <a:endParaRPr/>
          </a:p>
        </p:txBody>
      </p:sp>
      <p:sp>
        <p:nvSpPr>
          <p:cNvPr id="403" name="Google Shape;403;p50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amount</a:t>
            </a:r>
            <a:endParaRPr/>
          </a:p>
        </p:txBody>
      </p:sp>
      <p:sp>
        <p:nvSpPr>
          <p:cNvPr id="404" name="Google Shape;404;p50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the maximum amount willing to lend.</a:t>
            </a:r>
            <a:endParaRPr/>
          </a:p>
        </p:txBody>
      </p:sp>
      <p:cxnSp>
        <p:nvCxnSpPr>
          <p:cNvPr id="405" name="Google Shape;405;p50"/>
          <p:cNvCxnSpPr/>
          <p:nvPr/>
        </p:nvCxnSpPr>
        <p:spPr>
          <a:xfrm flipH="1" rot="10800000">
            <a:off x="5867900" y="2463986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0"/>
          <p:cNvCxnSpPr/>
          <p:nvPr/>
        </p:nvCxnSpPr>
        <p:spPr>
          <a:xfrm flipH="1" rot="10800000">
            <a:off x="2221175" y="24639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5226600" y="3168380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—Timothy C. May</a:t>
            </a:r>
            <a:endParaRPr/>
          </a:p>
        </p:txBody>
      </p:sp>
      <p:sp>
        <p:nvSpPr>
          <p:cNvPr id="176" name="Google Shape;176;p33"/>
          <p:cNvSpPr txBox="1"/>
          <p:nvPr>
            <p:ph idx="2" type="title"/>
          </p:nvPr>
        </p:nvSpPr>
        <p:spPr>
          <a:xfrm>
            <a:off x="5226600" y="2181654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“...create a liquid market for any and all material which can be put into words and pictures.”</a:t>
            </a:r>
            <a:endParaRPr sz="1800"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4018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Borrower</a:t>
            </a:r>
            <a:endParaRPr/>
          </a:p>
        </p:txBody>
      </p:sp>
      <p:sp>
        <p:nvSpPr>
          <p:cNvPr id="412" name="Google Shape;412;p51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Leveraging NFT</a:t>
            </a:r>
            <a:endParaRPr/>
          </a:p>
        </p:txBody>
      </p:sp>
      <p:sp>
        <p:nvSpPr>
          <p:cNvPr id="413" name="Google Shape;413;p51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14" name="Google Shape;414;p51"/>
          <p:cNvGrpSpPr/>
          <p:nvPr/>
        </p:nvGrpSpPr>
        <p:grpSpPr>
          <a:xfrm>
            <a:off x="1611663" y="2686777"/>
            <a:ext cx="1363652" cy="1406696"/>
            <a:chOff x="7521454" y="2906139"/>
            <a:chExt cx="359651" cy="371013"/>
          </a:xfrm>
        </p:grpSpPr>
        <p:sp>
          <p:nvSpPr>
            <p:cNvPr id="415" name="Google Shape;415;p51"/>
            <p:cNvSpPr/>
            <p:nvPr/>
          </p:nvSpPr>
          <p:spPr>
            <a:xfrm>
              <a:off x="7614677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7707518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7800740" y="3138830"/>
              <a:ext cx="80364" cy="138322"/>
            </a:xfrm>
            <a:custGeom>
              <a:rect b="b" l="l" r="r" t="t"/>
              <a:pathLst>
                <a:path extrusionOk="0" h="4346" w="2525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7521454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7555923" y="2906139"/>
              <a:ext cx="289949" cy="219833"/>
            </a:xfrm>
            <a:custGeom>
              <a:rect b="b" l="l" r="r" t="t"/>
              <a:pathLst>
                <a:path extrusionOk="0" h="6907" w="911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51"/>
          <p:cNvGrpSpPr/>
          <p:nvPr/>
        </p:nvGrpSpPr>
        <p:grpSpPr>
          <a:xfrm>
            <a:off x="1655860" y="1120550"/>
            <a:ext cx="1275270" cy="1404460"/>
            <a:chOff x="7562766" y="1514864"/>
            <a:chExt cx="327059" cy="360192"/>
          </a:xfrm>
        </p:grpSpPr>
        <p:sp>
          <p:nvSpPr>
            <p:cNvPr id="421" name="Google Shape;421;p51"/>
            <p:cNvSpPr/>
            <p:nvPr/>
          </p:nvSpPr>
          <p:spPr>
            <a:xfrm>
              <a:off x="7662418" y="1600289"/>
              <a:ext cx="127724" cy="165248"/>
            </a:xfrm>
            <a:custGeom>
              <a:rect b="b" l="l" r="r" t="t"/>
              <a:pathLst>
                <a:path extrusionOk="0" h="5192" w="4013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7599527" y="1548951"/>
              <a:ext cx="258853" cy="154841"/>
            </a:xfrm>
            <a:custGeom>
              <a:rect b="b" l="l" r="r" t="t"/>
              <a:pathLst>
                <a:path extrusionOk="0" h="4865" w="8133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7599909" y="1648380"/>
              <a:ext cx="242175" cy="190679"/>
            </a:xfrm>
            <a:custGeom>
              <a:rect b="b" l="l" r="r" t="t"/>
              <a:pathLst>
                <a:path extrusionOk="0" h="5991" w="7609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7562766" y="1514864"/>
              <a:ext cx="327059" cy="360192"/>
            </a:xfrm>
            <a:custGeom>
              <a:rect b="b" l="l" r="r" t="t"/>
              <a:pathLst>
                <a:path extrusionOk="0" h="11317" w="10276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idx="1" type="body"/>
          </p:nvPr>
        </p:nvSpPr>
        <p:spPr>
          <a:xfrm>
            <a:off x="56220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before borrowing?</a:t>
            </a:r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1191725" y="2269200"/>
            <a:ext cx="1610100" cy="809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 among available lenders.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52"/>
          <p:cNvGrpSpPr/>
          <p:nvPr/>
        </p:nvGrpSpPr>
        <p:grpSpPr>
          <a:xfrm>
            <a:off x="3632007" y="3425313"/>
            <a:ext cx="678673" cy="678735"/>
            <a:chOff x="4890434" y="4287389"/>
            <a:chExt cx="345997" cy="346029"/>
          </a:xfrm>
        </p:grpSpPr>
        <p:sp>
          <p:nvSpPr>
            <p:cNvPr id="432" name="Google Shape;432;p52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52"/>
          <p:cNvSpPr/>
          <p:nvPr/>
        </p:nvSpPr>
        <p:spPr>
          <a:xfrm>
            <a:off x="3631991" y="2243388"/>
            <a:ext cx="825613" cy="688754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52"/>
          <p:cNvGrpSpPr/>
          <p:nvPr/>
        </p:nvGrpSpPr>
        <p:grpSpPr>
          <a:xfrm>
            <a:off x="3108096" y="2150408"/>
            <a:ext cx="678682" cy="674616"/>
            <a:chOff x="3541011" y="3367320"/>
            <a:chExt cx="348257" cy="346188"/>
          </a:xfrm>
        </p:grpSpPr>
        <p:sp>
          <p:nvSpPr>
            <p:cNvPr id="441" name="Google Shape;441;p52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52"/>
          <p:cNvGrpSpPr/>
          <p:nvPr/>
        </p:nvGrpSpPr>
        <p:grpSpPr>
          <a:xfrm>
            <a:off x="2382007" y="253876"/>
            <a:ext cx="825595" cy="1203820"/>
            <a:chOff x="7127716" y="4279432"/>
            <a:chExt cx="248254" cy="361942"/>
          </a:xfrm>
        </p:grpSpPr>
        <p:sp>
          <p:nvSpPr>
            <p:cNvPr id="446" name="Google Shape;446;p52"/>
            <p:cNvSpPr/>
            <p:nvPr/>
          </p:nvSpPr>
          <p:spPr>
            <a:xfrm>
              <a:off x="7167500" y="4279432"/>
              <a:ext cx="169068" cy="226644"/>
            </a:xfrm>
            <a:custGeom>
              <a:rect b="b" l="l" r="r" t="t"/>
              <a:pathLst>
                <a:path extrusionOk="0" h="7121" w="5312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7246719" y="4455279"/>
              <a:ext cx="10248" cy="50033"/>
            </a:xfrm>
            <a:custGeom>
              <a:rect b="b" l="l" r="r" t="t"/>
              <a:pathLst>
                <a:path extrusionOk="0" h="1572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7195572" y="4466642"/>
              <a:ext cx="11012" cy="38670"/>
            </a:xfrm>
            <a:custGeom>
              <a:rect b="b" l="l" r="r" t="t"/>
              <a:pathLst>
                <a:path extrusionOk="0" h="1215" w="346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7297866" y="4466642"/>
              <a:ext cx="10280" cy="38670"/>
            </a:xfrm>
            <a:custGeom>
              <a:rect b="b" l="l" r="r" t="t"/>
              <a:pathLst>
                <a:path extrusionOk="0" h="1215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7127716" y="460836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7342965" y="4608369"/>
              <a:ext cx="33005" cy="33005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7159194" y="4517788"/>
              <a:ext cx="186064" cy="84916"/>
            </a:xfrm>
            <a:custGeom>
              <a:rect b="b" l="l" r="r" t="t"/>
              <a:pathLst>
                <a:path extrusionOk="0" h="2668" w="5846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7217915" y="4321126"/>
              <a:ext cx="68238" cy="25812"/>
            </a:xfrm>
            <a:custGeom>
              <a:rect b="b" l="l" r="r" t="t"/>
              <a:pathLst>
                <a:path extrusionOk="0" h="811" w="2144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52"/>
          <p:cNvSpPr/>
          <p:nvPr/>
        </p:nvSpPr>
        <p:spPr>
          <a:xfrm>
            <a:off x="1191725" y="978175"/>
            <a:ext cx="11328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Borrower’s collateral NFTs.</a:t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>
            <a:off x="3265087" y="978175"/>
            <a:ext cx="11328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Borrower’s requested loan amount.</a:t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1191725" y="3359825"/>
            <a:ext cx="1610100" cy="809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least combination</a:t>
            </a:r>
            <a:r>
              <a:rPr lang="en"/>
              <a:t> of lenders.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52"/>
          <p:cNvSpPr/>
          <p:nvPr/>
        </p:nvSpPr>
        <p:spPr>
          <a:xfrm rot="5400000">
            <a:off x="1683873" y="2072484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 rot="5400000">
            <a:off x="1683873" y="3163109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"/>
          <p:cNvSpPr/>
          <p:nvPr/>
        </p:nvSpPr>
        <p:spPr>
          <a:xfrm rot="8100000">
            <a:off x="2977598" y="2006285"/>
            <a:ext cx="148508" cy="112516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53"/>
          <p:cNvGrpSpPr/>
          <p:nvPr/>
        </p:nvGrpSpPr>
        <p:grpSpPr>
          <a:xfrm>
            <a:off x="344352" y="1538677"/>
            <a:ext cx="4554377" cy="2066149"/>
            <a:chOff x="3530532" y="1496185"/>
            <a:chExt cx="1561911" cy="708580"/>
          </a:xfrm>
        </p:grpSpPr>
        <p:grpSp>
          <p:nvGrpSpPr>
            <p:cNvPr id="465" name="Google Shape;465;p53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466" name="Google Shape;466;p53"/>
              <p:cNvCxnSpPr>
                <a:endCxn id="467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53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53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53"/>
              <p:cNvCxnSpPr>
                <a:stCxn id="467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71" name="Google Shape;471;p53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472" name="Google Shape;472;p53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3" name="Google Shape;473;p53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" name="Google Shape;474;p53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" name="Google Shape;476;p53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477" name="Google Shape;477;p53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8" name="Google Shape;478;p53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53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480" name="Google Shape;480;p53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1" name="Google Shape;481;p53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" name="Google Shape;482;p53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3" name="Google Shape;483;p53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484" name="Google Shape;484;p53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5" name="Google Shape;485;p53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6" name="Google Shape;486;p53"/>
          <p:cNvSpPr/>
          <p:nvPr/>
        </p:nvSpPr>
        <p:spPr>
          <a:xfrm>
            <a:off x="465506" y="1538674"/>
            <a:ext cx="8256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487" name="Google Shape;487;p53"/>
          <p:cNvSpPr/>
          <p:nvPr/>
        </p:nvSpPr>
        <p:spPr>
          <a:xfrm>
            <a:off x="2553481" y="1538674"/>
            <a:ext cx="8256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1501206" y="3310824"/>
            <a:ext cx="8256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3643331" y="3310824"/>
            <a:ext cx="8256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490" name="Google Shape;490;p53"/>
          <p:cNvSpPr txBox="1"/>
          <p:nvPr/>
        </p:nvSpPr>
        <p:spPr>
          <a:xfrm>
            <a:off x="385356" y="2413946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L-1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1417556" y="2413946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L-2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53"/>
          <p:cNvSpPr txBox="1"/>
          <p:nvPr/>
        </p:nvSpPr>
        <p:spPr>
          <a:xfrm>
            <a:off x="2484356" y="2413946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L-3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53"/>
          <p:cNvSpPr txBox="1"/>
          <p:nvPr/>
        </p:nvSpPr>
        <p:spPr>
          <a:xfrm>
            <a:off x="3551156" y="2413946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L-4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4" name="Google Shape;494;p53"/>
          <p:cNvGrpSpPr/>
          <p:nvPr/>
        </p:nvGrpSpPr>
        <p:grpSpPr>
          <a:xfrm>
            <a:off x="4955627" y="2159442"/>
            <a:ext cx="825596" cy="909232"/>
            <a:chOff x="7562766" y="1514864"/>
            <a:chExt cx="327059" cy="360192"/>
          </a:xfrm>
        </p:grpSpPr>
        <p:sp>
          <p:nvSpPr>
            <p:cNvPr id="495" name="Google Shape;495;p53"/>
            <p:cNvSpPr/>
            <p:nvPr/>
          </p:nvSpPr>
          <p:spPr>
            <a:xfrm>
              <a:off x="7662418" y="1600289"/>
              <a:ext cx="127724" cy="165248"/>
            </a:xfrm>
            <a:custGeom>
              <a:rect b="b" l="l" r="r" t="t"/>
              <a:pathLst>
                <a:path extrusionOk="0" h="5192" w="4013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7599527" y="1548951"/>
              <a:ext cx="258853" cy="154841"/>
            </a:xfrm>
            <a:custGeom>
              <a:rect b="b" l="l" r="r" t="t"/>
              <a:pathLst>
                <a:path extrusionOk="0" h="4865" w="8133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7599909" y="1648380"/>
              <a:ext cx="242175" cy="190679"/>
            </a:xfrm>
            <a:custGeom>
              <a:rect b="b" l="l" r="r" t="t"/>
              <a:pathLst>
                <a:path extrusionOk="0" h="5991" w="7609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7562766" y="1514864"/>
              <a:ext cx="327059" cy="360192"/>
            </a:xfrm>
            <a:custGeom>
              <a:rect b="b" l="l" r="r" t="t"/>
              <a:pathLst>
                <a:path extrusionOk="0" h="11317" w="10276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53"/>
          <p:cNvSpPr txBox="1"/>
          <p:nvPr>
            <p:ph idx="1" type="body"/>
          </p:nvPr>
        </p:nvSpPr>
        <p:spPr>
          <a:xfrm>
            <a:off x="56220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during borrowing?</a:t>
            </a:r>
            <a:endParaRPr/>
          </a:p>
        </p:txBody>
      </p:sp>
      <p:sp>
        <p:nvSpPr>
          <p:cNvPr id="500" name="Google Shape;500;p53"/>
          <p:cNvSpPr/>
          <p:nvPr/>
        </p:nvSpPr>
        <p:spPr>
          <a:xfrm>
            <a:off x="1501200" y="3992975"/>
            <a:ext cx="2587200" cy="809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L-1	lender address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10%	% of total loan amount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/>
          <p:nvPr/>
        </p:nvSpPr>
        <p:spPr>
          <a:xfrm>
            <a:off x="2395235" y="2279937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Fetch delegated logic signature.</a:t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3723722" y="2279962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 with delegated logicSig.</a:t>
            </a:r>
            <a:endParaRPr/>
          </a:p>
        </p:txBody>
      </p:sp>
      <p:grpSp>
        <p:nvGrpSpPr>
          <p:cNvPr id="507" name="Google Shape;507;p54"/>
          <p:cNvGrpSpPr/>
          <p:nvPr/>
        </p:nvGrpSpPr>
        <p:grpSpPr>
          <a:xfrm>
            <a:off x="4932152" y="2584926"/>
            <a:ext cx="1328787" cy="400196"/>
            <a:chOff x="4411970" y="2726085"/>
            <a:chExt cx="643107" cy="193659"/>
          </a:xfrm>
        </p:grpSpPr>
        <p:sp>
          <p:nvSpPr>
            <p:cNvPr id="508" name="Google Shape;508;p5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54"/>
          <p:cNvSpPr txBox="1"/>
          <p:nvPr/>
        </p:nvSpPr>
        <p:spPr>
          <a:xfrm>
            <a:off x="5172725" y="2584924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Call Jina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2395233" y="3703928"/>
            <a:ext cx="10101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</a:t>
            </a:r>
            <a:endParaRPr/>
          </a:p>
        </p:txBody>
      </p:sp>
      <p:sp>
        <p:nvSpPr>
          <p:cNvPr id="513" name="Google Shape;513;p54"/>
          <p:cNvSpPr/>
          <p:nvPr/>
        </p:nvSpPr>
        <p:spPr>
          <a:xfrm>
            <a:off x="3723720" y="3706491"/>
            <a:ext cx="10101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</a:t>
            </a:r>
            <a:endParaRPr/>
          </a:p>
        </p:txBody>
      </p:sp>
      <p:grpSp>
        <p:nvGrpSpPr>
          <p:cNvPr id="514" name="Google Shape;514;p54"/>
          <p:cNvGrpSpPr/>
          <p:nvPr/>
        </p:nvGrpSpPr>
        <p:grpSpPr>
          <a:xfrm rot="5400000">
            <a:off x="2816590" y="3453702"/>
            <a:ext cx="167387" cy="89197"/>
            <a:chOff x="4662475" y="1976500"/>
            <a:chExt cx="68725" cy="36625"/>
          </a:xfrm>
        </p:grpSpPr>
        <p:sp>
          <p:nvSpPr>
            <p:cNvPr id="515" name="Google Shape;515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54"/>
          <p:cNvGrpSpPr/>
          <p:nvPr/>
        </p:nvGrpSpPr>
        <p:grpSpPr>
          <a:xfrm rot="5400000">
            <a:off x="4131752" y="3436340"/>
            <a:ext cx="167387" cy="89197"/>
            <a:chOff x="4662475" y="1976500"/>
            <a:chExt cx="68725" cy="36625"/>
          </a:xfrm>
        </p:grpSpPr>
        <p:sp>
          <p:nvSpPr>
            <p:cNvPr id="519" name="Google Shape;519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54"/>
          <p:cNvGrpSpPr/>
          <p:nvPr/>
        </p:nvGrpSpPr>
        <p:grpSpPr>
          <a:xfrm>
            <a:off x="2422649" y="1142984"/>
            <a:ext cx="1010093" cy="850227"/>
            <a:chOff x="7108015" y="3396505"/>
            <a:chExt cx="344883" cy="290299"/>
          </a:xfrm>
        </p:grpSpPr>
        <p:sp>
          <p:nvSpPr>
            <p:cNvPr id="523" name="Google Shape;523;p54"/>
            <p:cNvSpPr/>
            <p:nvPr/>
          </p:nvSpPr>
          <p:spPr>
            <a:xfrm>
              <a:off x="7108015" y="3396505"/>
              <a:ext cx="344883" cy="290299"/>
            </a:xfrm>
            <a:custGeom>
              <a:rect b="b" l="l" r="r" t="t"/>
              <a:pathLst>
                <a:path extrusionOk="0" h="9121" w="10836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7211104" y="3487819"/>
              <a:ext cx="139468" cy="139500"/>
            </a:xfrm>
            <a:custGeom>
              <a:rect b="b" l="l" r="r" t="t"/>
              <a:pathLst>
                <a:path extrusionOk="0" h="4383" w="4382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7180009" y="3466271"/>
              <a:ext cx="159201" cy="149685"/>
            </a:xfrm>
            <a:custGeom>
              <a:rect b="b" l="l" r="r" t="t"/>
              <a:pathLst>
                <a:path extrusionOk="0" h="4703" w="5002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7222085" y="3499690"/>
              <a:ext cx="158819" cy="148825"/>
            </a:xfrm>
            <a:custGeom>
              <a:rect b="b" l="l" r="r" t="t"/>
              <a:pathLst>
                <a:path extrusionOk="0" h="4676" w="499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54"/>
          <p:cNvSpPr txBox="1"/>
          <p:nvPr/>
        </p:nvSpPr>
        <p:spPr>
          <a:xfrm>
            <a:off x="2361274" y="1142988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L-1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8" name="Google Shape;528;p54"/>
          <p:cNvGrpSpPr/>
          <p:nvPr/>
        </p:nvGrpSpPr>
        <p:grpSpPr>
          <a:xfrm>
            <a:off x="2152332" y="2809390"/>
            <a:ext cx="167387" cy="89197"/>
            <a:chOff x="4662475" y="1976500"/>
            <a:chExt cx="68725" cy="36625"/>
          </a:xfrm>
        </p:grpSpPr>
        <p:sp>
          <p:nvSpPr>
            <p:cNvPr id="529" name="Google Shape;529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54"/>
          <p:cNvSpPr/>
          <p:nvPr/>
        </p:nvSpPr>
        <p:spPr>
          <a:xfrm>
            <a:off x="1066722" y="2279962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transaction with L-1 as asset sender.</a:t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>
            <a:off x="1066720" y="3706516"/>
            <a:ext cx="1010100" cy="2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endParaRPr/>
          </a:p>
        </p:txBody>
      </p:sp>
      <p:grpSp>
        <p:nvGrpSpPr>
          <p:cNvPr id="534" name="Google Shape;534;p54"/>
          <p:cNvGrpSpPr/>
          <p:nvPr/>
        </p:nvGrpSpPr>
        <p:grpSpPr>
          <a:xfrm rot="5400000">
            <a:off x="1488077" y="3453690"/>
            <a:ext cx="167387" cy="89197"/>
            <a:chOff x="4662475" y="1976500"/>
            <a:chExt cx="68725" cy="36625"/>
          </a:xfrm>
        </p:grpSpPr>
        <p:sp>
          <p:nvSpPr>
            <p:cNvPr id="535" name="Google Shape;535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54"/>
          <p:cNvGrpSpPr/>
          <p:nvPr/>
        </p:nvGrpSpPr>
        <p:grpSpPr>
          <a:xfrm flipH="1" rot="5400000">
            <a:off x="2816590" y="2091990"/>
            <a:ext cx="167387" cy="89197"/>
            <a:chOff x="4662475" y="1976500"/>
            <a:chExt cx="68725" cy="36625"/>
          </a:xfrm>
        </p:grpSpPr>
        <p:sp>
          <p:nvSpPr>
            <p:cNvPr id="539" name="Google Shape;539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54"/>
          <p:cNvGrpSpPr/>
          <p:nvPr/>
        </p:nvGrpSpPr>
        <p:grpSpPr>
          <a:xfrm>
            <a:off x="3480832" y="2809390"/>
            <a:ext cx="167387" cy="89197"/>
            <a:chOff x="4662475" y="1976500"/>
            <a:chExt cx="68725" cy="36625"/>
          </a:xfrm>
        </p:grpSpPr>
        <p:sp>
          <p:nvSpPr>
            <p:cNvPr id="543" name="Google Shape;543;p5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54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loan is sent to borrower?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BFA5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r>
              <a:rPr lang="en"/>
              <a:t> of Borrowing</a:t>
            </a:r>
            <a:endParaRPr/>
          </a:p>
        </p:txBody>
      </p:sp>
      <p:sp>
        <p:nvSpPr>
          <p:cNvPr id="552" name="Google Shape;552;p5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Collateral NFT</a:t>
            </a:r>
            <a:endParaRPr/>
          </a:p>
        </p:txBody>
      </p:sp>
      <p:sp>
        <p:nvSpPr>
          <p:cNvPr id="553" name="Google Shape;553;p5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Enter the NFT IDs and amount tuple that would be used as collateral. </a:t>
            </a:r>
            <a:endParaRPr/>
          </a:p>
        </p:txBody>
      </p:sp>
      <p:sp>
        <p:nvSpPr>
          <p:cNvPr id="554" name="Google Shape;554;p5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Loan amount</a:t>
            </a:r>
            <a:endParaRPr/>
          </a:p>
        </p:txBody>
      </p:sp>
      <p:sp>
        <p:nvSpPr>
          <p:cNvPr id="555" name="Google Shape;555;p5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Request a loan against the collaterals. When loan is taken out, the collateral assets will be frozen. Incase of liquidation, clawback is triggered.</a:t>
            </a:r>
            <a:endParaRPr/>
          </a:p>
        </p:txBody>
      </p:sp>
      <p:cxnSp>
        <p:nvCxnSpPr>
          <p:cNvPr id="556" name="Google Shape;556;p55"/>
          <p:cNvCxnSpPr/>
          <p:nvPr/>
        </p:nvCxnSpPr>
        <p:spPr>
          <a:xfrm flipH="1" rot="10800000">
            <a:off x="5867900" y="246526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55"/>
          <p:cNvCxnSpPr/>
          <p:nvPr/>
        </p:nvCxnSpPr>
        <p:spPr>
          <a:xfrm flipH="1" rot="10800000">
            <a:off x="2221175" y="2465250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Collateral NFT</a:t>
            </a:r>
            <a:endParaRPr/>
          </a:p>
        </p:txBody>
      </p:sp>
      <p:sp>
        <p:nvSpPr>
          <p:cNvPr id="563" name="Google Shape;563;p56"/>
          <p:cNvSpPr txBox="1"/>
          <p:nvPr>
            <p:ph idx="1" type="subTitle"/>
          </p:nvPr>
        </p:nvSpPr>
        <p:spPr>
          <a:xfrm>
            <a:off x="13038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Leverage upto </a:t>
            </a:r>
            <a:endParaRPr/>
          </a:p>
        </p:txBody>
      </p:sp>
      <p:sp>
        <p:nvSpPr>
          <p:cNvPr id="564" name="Google Shape;564;p56"/>
          <p:cNvSpPr txBox="1"/>
          <p:nvPr>
            <p:ph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565" name="Google Shape;565;p56"/>
          <p:cNvSpPr txBox="1"/>
          <p:nvPr>
            <p:ph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3%</a:t>
            </a:r>
            <a:endParaRPr/>
          </a:p>
        </p:txBody>
      </p:sp>
      <p:sp>
        <p:nvSpPr>
          <p:cNvPr id="566" name="Google Shape;566;p56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Fee (APR)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Google Shape;571;p57"/>
          <p:cNvGraphicFramePr/>
          <p:nvPr/>
        </p:nvGraphicFramePr>
        <p:xfrm>
          <a:off x="713250" y="19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{9947EA07-7AA6-4044-9490-B62B536D2692}</a:tableStyleId>
              </a:tblPr>
              <a:tblGrid>
                <a:gridCol w="1929375"/>
                <a:gridCol w="1929375"/>
                <a:gridCol w="1929375"/>
                <a:gridCol w="1929375"/>
              </a:tblGrid>
              <a:tr h="84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0800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NFT - 1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NFT - 2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NFT - 3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Oracle price</a:t>
                      </a:r>
                      <a:endParaRPr sz="1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$100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$1000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Collateral amount</a:t>
                      </a:r>
                      <a:endParaRPr sz="1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amount</a:t>
                      </a:r>
                      <a:endParaRPr sz="1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 USDC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5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Liquidation</a:t>
            </a:r>
            <a:endParaRPr/>
          </a:p>
        </p:txBody>
      </p:sp>
      <p:sp>
        <p:nvSpPr>
          <p:cNvPr id="573" name="Google Shape;573;p57"/>
          <p:cNvSpPr txBox="1"/>
          <p:nvPr/>
        </p:nvSpPr>
        <p:spPr>
          <a:xfrm>
            <a:off x="3302650" y="2859850"/>
            <a:ext cx="6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$49</a:t>
            </a:r>
            <a:endParaRPr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713250" y="2260450"/>
            <a:ext cx="73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 Days later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7"/>
          <p:cNvSpPr txBox="1"/>
          <p:nvPr/>
        </p:nvSpPr>
        <p:spPr>
          <a:xfrm>
            <a:off x="2815975" y="2419150"/>
            <a:ext cx="18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Liquidate NFT - 1</a:t>
            </a:r>
            <a:endParaRPr>
              <a:solidFill>
                <a:srgbClr val="FF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3302650" y="3729625"/>
            <a:ext cx="6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$99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3255400" y="4477350"/>
            <a:ext cx="7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91.8%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3302650" y="3729625"/>
            <a:ext cx="6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$100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>
            <p:ph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84" name="Google Shape;584;p58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Contact us:</a:t>
            </a:r>
            <a:endParaRPr/>
          </a:p>
        </p:txBody>
      </p:sp>
      <p:sp>
        <p:nvSpPr>
          <p:cNvPr id="585" name="Google Shape;585;p58"/>
          <p:cNvSpPr txBox="1"/>
          <p:nvPr/>
        </p:nvSpPr>
        <p:spPr>
          <a:xfrm>
            <a:off x="685800" y="3761225"/>
            <a:ext cx="29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Github: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Kaleb @Adg0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Email: </a:t>
            </a:r>
            <a:r>
              <a:rPr lang="en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kalebbirru@gmail.com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8"/>
          <p:cNvSpPr txBox="1"/>
          <p:nvPr/>
        </p:nvSpPr>
        <p:spPr>
          <a:xfrm>
            <a:off x="3749375" y="3761225"/>
            <a:ext cx="28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Github: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Eyassu @adapole</a:t>
            </a:r>
            <a:b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Discord:  @1egen#0803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674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668325" y="1776150"/>
            <a:ext cx="72228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Major DeFi protocols function by, </a:t>
            </a:r>
            <a:r>
              <a:rPr lang="en" sz="1700"/>
              <a:t>storing collateral assets in an escrow account</a:t>
            </a:r>
            <a:r>
              <a:rPr lang="en" sz="1700"/>
              <a:t>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That means, only a selected number of assets are used as collateral.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And assets that require KYC couldn’t easily be collateralized.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We have come up with a solution, that allows any asset in Algorand to be </a:t>
            </a:r>
            <a:r>
              <a:rPr lang="en" sz="1700"/>
              <a:t>collateralized.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6674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668325" y="1776150"/>
            <a:ext cx="72228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a</a:t>
            </a:r>
            <a:r>
              <a:rPr lang="en" sz="1800"/>
              <a:t>llow any NFT asset in Algorand being used as collateral: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dapp must not discriminate among assets.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Lenders decide which assets can be used as collateral. (this is needed to prevent borrowers collateralizing high risk assets which might cause liquidation lose)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6674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668325" y="1776150"/>
            <a:ext cx="72228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Jina did both by creating a pseudo order-book that matches borrower and lenders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algorand’s asset admins to manage collateral assets.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 liquidity providers selecting which assets are allowed to be used as collateral.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BFA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Jina solves it?</a:t>
            </a:r>
            <a:endParaRPr/>
          </a:p>
        </p:txBody>
      </p:sp>
      <p:sp>
        <p:nvSpPr>
          <p:cNvPr id="201" name="Google Shape;201;p37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admin</a:t>
            </a:r>
            <a:endParaRPr/>
          </a:p>
        </p:txBody>
      </p:sp>
      <p:sp>
        <p:nvSpPr>
          <p:cNvPr id="202" name="Google Shape;202;p37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algorand’s freeze &amp; clawback asset</a:t>
            </a:r>
            <a:r>
              <a:rPr lang="en"/>
              <a:t>. Any NFT can be used as collateral, as long as it gives admin rights to Jina </a:t>
            </a:r>
            <a:r>
              <a:rPr lang="en"/>
              <a:t>smart contract.</a:t>
            </a:r>
            <a:endParaRPr/>
          </a:p>
        </p:txBody>
      </p:sp>
      <p:sp>
        <p:nvSpPr>
          <p:cNvPr id="203" name="Google Shape;203;p37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Delegated LogicSig</a:t>
            </a:r>
            <a:endParaRPr/>
          </a:p>
        </p:txBody>
      </p:sp>
      <p:sp>
        <p:nvSpPr>
          <p:cNvPr id="204" name="Google Shape;204;p37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Lenders select which NFTs have permission to withdraw. Thus, incentivises to protect loan supply (liquidity).</a:t>
            </a:r>
            <a:endParaRPr/>
          </a:p>
        </p:txBody>
      </p:sp>
      <p:cxnSp>
        <p:nvCxnSpPr>
          <p:cNvPr id="205" name="Google Shape;205;p37"/>
          <p:cNvCxnSpPr/>
          <p:nvPr/>
        </p:nvCxnSpPr>
        <p:spPr>
          <a:xfrm flipH="1" rot="10800000">
            <a:off x="5867900" y="246526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7"/>
          <p:cNvCxnSpPr/>
          <p:nvPr/>
        </p:nvCxnSpPr>
        <p:spPr>
          <a:xfrm flipH="1" rot="10800000">
            <a:off x="2221175" y="2465250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Jina operation</a:t>
            </a:r>
            <a:endParaRPr/>
          </a:p>
        </p:txBody>
      </p:sp>
      <p:sp>
        <p:nvSpPr>
          <p:cNvPr id="212" name="Google Shape;212;p3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see a demo in 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Video: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 video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39"/>
          <p:cNvCxnSpPr>
            <a:stCxn id="218" idx="1"/>
            <a:endCxn id="219" idx="3"/>
          </p:cNvCxnSpPr>
          <p:nvPr/>
        </p:nvCxnSpPr>
        <p:spPr>
          <a:xfrm flipH="1" rot="10800000">
            <a:off x="1959652" y="2557359"/>
            <a:ext cx="48696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Jina demo </a:t>
            </a:r>
            <a:r>
              <a:rPr b="0" lang="en"/>
              <a:t>(as NFT creator)</a:t>
            </a:r>
            <a:endParaRPr b="0"/>
          </a:p>
        </p:txBody>
      </p:sp>
      <p:sp>
        <p:nvSpPr>
          <p:cNvPr id="221" name="Google Shape;221;p39"/>
          <p:cNvSpPr txBox="1"/>
          <p:nvPr>
            <p:ph idx="4294967295" type="subTitle"/>
          </p:nvPr>
        </p:nvSpPr>
        <p:spPr>
          <a:xfrm>
            <a:off x="1812350" y="3725475"/>
            <a:ext cx="1304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Connect wallet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2" name="Google Shape;222;p39"/>
          <p:cNvSpPr txBox="1"/>
          <p:nvPr>
            <p:ph idx="4294967295" type="subTitle"/>
          </p:nvPr>
        </p:nvSpPr>
        <p:spPr>
          <a:xfrm>
            <a:off x="5316845" y="3634625"/>
            <a:ext cx="2014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Transfer admin address to Jina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1959652" y="206670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9"/>
          <p:cNvSpPr/>
          <p:nvPr/>
        </p:nvSpPr>
        <p:spPr>
          <a:xfrm>
            <a:off x="5819205" y="2052296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 txBox="1"/>
          <p:nvPr>
            <p:ph idx="4294967295" type="subTitle"/>
          </p:nvPr>
        </p:nvSpPr>
        <p:spPr>
          <a:xfrm>
            <a:off x="1812350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224" name="Google Shape;224;p39"/>
          <p:cNvSpPr txBox="1"/>
          <p:nvPr>
            <p:ph idx="4294967295" type="subTitle"/>
          </p:nvPr>
        </p:nvSpPr>
        <p:spPr>
          <a:xfrm>
            <a:off x="5671908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53" y="2059502"/>
            <a:ext cx="1010100" cy="10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200" y="2052304"/>
            <a:ext cx="1010100" cy="10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/>
          <p:nvPr/>
        </p:nvSpPr>
        <p:spPr>
          <a:xfrm>
            <a:off x="6976602" y="205230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Freeze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Clawback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40"/>
          <p:cNvCxnSpPr>
            <a:stCxn id="233" idx="1"/>
            <a:endCxn id="234" idx="3"/>
          </p:cNvCxnSpPr>
          <p:nvPr/>
        </p:nvCxnSpPr>
        <p:spPr>
          <a:xfrm>
            <a:off x="891902" y="2503354"/>
            <a:ext cx="7391100" cy="5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4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Jina demo </a:t>
            </a:r>
            <a:r>
              <a:rPr b="0" lang="en"/>
              <a:t>(as </a:t>
            </a:r>
            <a:r>
              <a:rPr b="0" lang="en"/>
              <a:t>borrower</a:t>
            </a:r>
            <a:r>
              <a:rPr b="0" lang="en"/>
              <a:t>)</a:t>
            </a:r>
            <a:endParaRPr b="0"/>
          </a:p>
        </p:txBody>
      </p:sp>
      <p:sp>
        <p:nvSpPr>
          <p:cNvPr id="236" name="Google Shape;236;p40"/>
          <p:cNvSpPr txBox="1"/>
          <p:nvPr>
            <p:ph idx="4294967295" type="subTitle"/>
          </p:nvPr>
        </p:nvSpPr>
        <p:spPr>
          <a:xfrm>
            <a:off x="744600" y="3725475"/>
            <a:ext cx="1304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Connect wallet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7" name="Google Shape;237;p40"/>
          <p:cNvSpPr txBox="1"/>
          <p:nvPr>
            <p:ph idx="4294967295" type="subTitle"/>
          </p:nvPr>
        </p:nvSpPr>
        <p:spPr>
          <a:xfrm>
            <a:off x="2895033" y="3725475"/>
            <a:ext cx="1304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Dispense NFTs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0"/>
          <p:cNvSpPr txBox="1"/>
          <p:nvPr>
            <p:ph idx="4294967295" type="subTitle"/>
          </p:nvPr>
        </p:nvSpPr>
        <p:spPr>
          <a:xfrm>
            <a:off x="4871699" y="3725475"/>
            <a:ext cx="15819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State collateral NFT &amp; amount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0"/>
          <p:cNvSpPr txBox="1"/>
          <p:nvPr>
            <p:ph idx="4294967295" type="subTitle"/>
          </p:nvPr>
        </p:nvSpPr>
        <p:spPr>
          <a:xfrm>
            <a:off x="7007525" y="3725475"/>
            <a:ext cx="1540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State loan amount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0"/>
          <p:cNvSpPr/>
          <p:nvPr/>
        </p:nvSpPr>
        <p:spPr>
          <a:xfrm>
            <a:off x="891902" y="199830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3018905" y="205230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/>
          <p:nvPr/>
        </p:nvSpPr>
        <p:spPr>
          <a:xfrm>
            <a:off x="5145893" y="205950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/>
          <p:nvPr/>
        </p:nvSpPr>
        <p:spPr>
          <a:xfrm>
            <a:off x="7272904" y="2052301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idx="4294967295" type="subTitle"/>
          </p:nvPr>
        </p:nvSpPr>
        <p:spPr>
          <a:xfrm>
            <a:off x="744600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243" name="Google Shape;243;p40"/>
          <p:cNvSpPr txBox="1"/>
          <p:nvPr>
            <p:ph idx="4294967295" type="subTitle"/>
          </p:nvPr>
        </p:nvSpPr>
        <p:spPr>
          <a:xfrm>
            <a:off x="2895033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40"/>
          <p:cNvSpPr txBox="1"/>
          <p:nvPr>
            <p:ph idx="4294967295" type="subTitle"/>
          </p:nvPr>
        </p:nvSpPr>
        <p:spPr>
          <a:xfrm>
            <a:off x="5010300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00" y="1998304"/>
            <a:ext cx="1010100" cy="10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>
            <p:ph idx="4294967295" type="subTitle"/>
          </p:nvPr>
        </p:nvSpPr>
        <p:spPr>
          <a:xfrm>
            <a:off x="7125575" y="3327675"/>
            <a:ext cx="13047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900" y="2052304"/>
            <a:ext cx="1010100" cy="101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40"/>
          <p:cNvGrpSpPr/>
          <p:nvPr/>
        </p:nvGrpSpPr>
        <p:grpSpPr>
          <a:xfrm>
            <a:off x="7491103" y="2329946"/>
            <a:ext cx="573694" cy="400805"/>
            <a:chOff x="6849393" y="3733994"/>
            <a:chExt cx="355053" cy="248038"/>
          </a:xfrm>
        </p:grpSpPr>
        <p:sp>
          <p:nvSpPr>
            <p:cNvPr id="249" name="Google Shape;249;p40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0"/>
          <p:cNvGrpSpPr/>
          <p:nvPr/>
        </p:nvGrpSpPr>
        <p:grpSpPr>
          <a:xfrm>
            <a:off x="5305985" y="2219546"/>
            <a:ext cx="689926" cy="621592"/>
            <a:chOff x="3988156" y="3380210"/>
            <a:chExt cx="353954" cy="318880"/>
          </a:xfrm>
        </p:grpSpPr>
        <p:sp>
          <p:nvSpPr>
            <p:cNvPr id="255" name="Google Shape;255;p40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